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725" y="-2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F88CC-CBCC-4804-B703-1DE0F5830195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CBC95-4FC8-4614-9D78-92CEB8FB11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637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3DD0D4-FB47-492F-9024-670659786917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ymbol zastępczy notatek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tabLst>
                <a:tab pos="361950" algn="l"/>
              </a:tabLst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	Obecne struktury i planowana dyslokacja blp</a:t>
            </a:r>
            <a:r>
              <a:rPr lang="pl-PL" baseline="0" dirty="0" smtClean="0">
                <a:latin typeface="Arial" pitchFamily="34" charset="0"/>
                <a:cs typeface="Arial" pitchFamily="34" charset="0"/>
              </a:rPr>
              <a:t> zapewni nam zachowanie idei (istoty) tworzenia WOT czyli w każdym powiecie kompania. </a:t>
            </a:r>
            <a:br>
              <a:rPr lang="pl-PL" baseline="0" dirty="0" smtClean="0">
                <a:latin typeface="Arial" pitchFamily="34" charset="0"/>
                <a:cs typeface="Arial" pitchFamily="34" charset="0"/>
              </a:rPr>
            </a:br>
            <a:r>
              <a:rPr lang="pl-PL" baseline="0" dirty="0" smtClean="0">
                <a:latin typeface="Arial" pitchFamily="34" charset="0"/>
                <a:cs typeface="Arial" pitchFamily="34" charset="0"/>
              </a:rPr>
              <a:t>Jednocześnie w największych miastach województwa planowana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jest</a:t>
            </a:r>
            <a:r>
              <a:rPr lang="pl-PL" baseline="0" dirty="0" smtClean="0">
                <a:latin typeface="Arial" pitchFamily="34" charset="0"/>
                <a:cs typeface="Arial" pitchFamily="34" charset="0"/>
              </a:rPr>
              <a:t> dodatkowa kompania przygotowana do działania w terenie zurbanizowanym.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137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866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603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286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4952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176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284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900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361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19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46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43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99954-EEEF-47C0-A4F9-E7A1B5C6EB52}" type="datetimeFigureOut">
              <a:rPr lang="pl-PL" smtClean="0"/>
              <a:t>2017-12-28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A34F9-E7B2-4CE7-BD57-D6FACE2D7D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0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Symbol zastępczy zawartośc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672375"/>
              </p:ext>
            </p:extLst>
          </p:nvPr>
        </p:nvGraphicFramePr>
        <p:xfrm>
          <a:off x="6405529" y="106600"/>
          <a:ext cx="3644923" cy="6665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109">
                  <a:extLst>
                    <a:ext uri="{9D8B030D-6E8A-4147-A177-3AD203B41FA5}">
                      <a16:colId xmlns:a16="http://schemas.microsoft.com/office/drawing/2014/main" xmlns="" val="2482428775"/>
                    </a:ext>
                  </a:extLst>
                </a:gridCol>
                <a:gridCol w="1879587">
                  <a:extLst>
                    <a:ext uri="{9D8B030D-6E8A-4147-A177-3AD203B41FA5}">
                      <a16:colId xmlns:a16="http://schemas.microsoft.com/office/drawing/2014/main" xmlns="" val="2392259691"/>
                    </a:ext>
                  </a:extLst>
                </a:gridCol>
                <a:gridCol w="1392227">
                  <a:extLst>
                    <a:ext uri="{9D8B030D-6E8A-4147-A177-3AD203B41FA5}">
                      <a16:colId xmlns:a16="http://schemas.microsoft.com/office/drawing/2014/main" xmlns="" val="981262616"/>
                    </a:ext>
                  </a:extLst>
                </a:gridCol>
              </a:tblGrid>
              <a:tr h="541413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Nr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Miejscowość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Proponowana </a:t>
                      </a:r>
                    </a:p>
                    <a:p>
                      <a:pPr algn="ctr"/>
                      <a:r>
                        <a:rPr lang="pl-PL" sz="1400" b="1" dirty="0" smtClean="0"/>
                        <a:t>data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672951119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Iłowo-Osada- Urząd</a:t>
                      </a:r>
                      <a:r>
                        <a:rPr lang="pl-PL" sz="1400" b="1" baseline="0" dirty="0" smtClean="0"/>
                        <a:t>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03.01.18r.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3123196983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2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Działdowo- </a:t>
                      </a:r>
                      <a:r>
                        <a:rPr lang="pl-PL" sz="1400" b="1" dirty="0" smtClean="0"/>
                        <a:t>Urząd</a:t>
                      </a:r>
                      <a:r>
                        <a:rPr lang="pl-PL" sz="1400" b="1" baseline="0" dirty="0" smtClean="0"/>
                        <a:t> Miasta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03.01.18r.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782063346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3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Płośnica- Urząd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04.01.18r.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377809941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4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Lidzbark-</a:t>
                      </a:r>
                      <a:r>
                        <a:rPr lang="pl-PL" sz="1400" b="1" baseline="0" dirty="0" smtClean="0"/>
                        <a:t> Urząd Miasta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baseline="0" dirty="0" smtClean="0"/>
                        <a:t> i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04.01.18r.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65462091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5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Rybno- Urząd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08.01.18r.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114105619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6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Grodziczno- Urząd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08.01.18r.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4048798880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7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Nowe Miasto Lubawskie- Starostwo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10.01.18r.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896847299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8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Kurzętnik- Urząd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10.01.18r.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9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Lubawa-</a:t>
                      </a:r>
                      <a:r>
                        <a:rPr lang="pl-PL" sz="1400" b="1" baseline="0" dirty="0" smtClean="0"/>
                        <a:t> Urząd Miasta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11.01.18r.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10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Biskupiec- Urząd</a:t>
                      </a:r>
                      <a:r>
                        <a:rPr lang="pl-PL" sz="1400" b="1" baseline="0" dirty="0" smtClean="0"/>
                        <a:t>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12.01.18r.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11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Iława- Starostwo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15.01.18r.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12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Kisielice-</a:t>
                      </a:r>
                      <a:r>
                        <a:rPr lang="pl-PL" sz="1400" b="1" baseline="0" dirty="0" smtClean="0"/>
                        <a:t> Urząd Miasta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baseline="0" dirty="0" smtClean="0"/>
                        <a:t>i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15.01.18r.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13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Susz- Urząd Miasta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/>
                        <a:t> i Gminy</a:t>
                      </a:r>
                      <a:endParaRPr lang="pl-PL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16.01.18r.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539" name="Dowolny kształt 538"/>
          <p:cNvSpPr/>
          <p:nvPr/>
        </p:nvSpPr>
        <p:spPr>
          <a:xfrm>
            <a:off x="12519660" y="2042133"/>
            <a:ext cx="61383" cy="648758"/>
          </a:xfrm>
          <a:custGeom>
            <a:avLst/>
            <a:gdLst>
              <a:gd name="connsiteX0" fmla="*/ 25400 w 61383"/>
              <a:gd name="connsiteY0" fmla="*/ 528108 h 648758"/>
              <a:gd name="connsiteX1" fmla="*/ 57150 w 61383"/>
              <a:gd name="connsiteY1" fmla="*/ 20108 h 648758"/>
              <a:gd name="connsiteX2" fmla="*/ 0 w 61383"/>
              <a:gd name="connsiteY2" fmla="*/ 648758 h 648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383" h="648758">
                <a:moveTo>
                  <a:pt x="25400" y="528108"/>
                </a:moveTo>
                <a:cubicBezTo>
                  <a:pt x="43391" y="264054"/>
                  <a:pt x="61383" y="0"/>
                  <a:pt x="57150" y="20108"/>
                </a:cubicBezTo>
                <a:cubicBezTo>
                  <a:pt x="52917" y="40216"/>
                  <a:pt x="16933" y="551391"/>
                  <a:pt x="0" y="64875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pl-PL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" name="Grupa 412"/>
          <p:cNvGrpSpPr/>
          <p:nvPr/>
        </p:nvGrpSpPr>
        <p:grpSpPr>
          <a:xfrm>
            <a:off x="382096" y="106600"/>
            <a:ext cx="6055571" cy="6422808"/>
            <a:chOff x="3154463" y="991639"/>
            <a:chExt cx="5348814" cy="5710161"/>
          </a:xfrm>
        </p:grpSpPr>
        <p:pic>
          <p:nvPicPr>
            <p:cNvPr id="416" name="Obraz 41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4463" y="991639"/>
              <a:ext cx="5348814" cy="5710161"/>
            </a:xfrm>
            <a:prstGeom prst="rect">
              <a:avLst/>
            </a:prstGeom>
          </p:spPr>
        </p:pic>
        <p:sp>
          <p:nvSpPr>
            <p:cNvPr id="428" name="Gwiazda 8-ramienna 427"/>
            <p:cNvSpPr/>
            <p:nvPr/>
          </p:nvSpPr>
          <p:spPr>
            <a:xfrm>
              <a:off x="7078700" y="5647634"/>
              <a:ext cx="629899" cy="508052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2</a:t>
              </a:r>
            </a:p>
          </p:txBody>
        </p:sp>
        <p:sp>
          <p:nvSpPr>
            <p:cNvPr id="434" name="Gwiazda 8-ramienna 433"/>
            <p:cNvSpPr/>
            <p:nvPr/>
          </p:nvSpPr>
          <p:spPr>
            <a:xfrm>
              <a:off x="5098486" y="3877346"/>
              <a:ext cx="629899" cy="508052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9</a:t>
              </a:r>
            </a:p>
          </p:txBody>
        </p:sp>
        <p:sp>
          <p:nvSpPr>
            <p:cNvPr id="435" name="Gwiazda 8-ramienna 434"/>
            <p:cNvSpPr/>
            <p:nvPr/>
          </p:nvSpPr>
          <p:spPr>
            <a:xfrm>
              <a:off x="5556001" y="5434796"/>
              <a:ext cx="630530" cy="508052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4</a:t>
              </a:r>
            </a:p>
          </p:txBody>
        </p:sp>
        <p:sp>
          <p:nvSpPr>
            <p:cNvPr id="437" name="Gwiazda 8-ramienna 436"/>
            <p:cNvSpPr/>
            <p:nvPr/>
          </p:nvSpPr>
          <p:spPr>
            <a:xfrm>
              <a:off x="6333351" y="5317173"/>
              <a:ext cx="629899" cy="508052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3</a:t>
              </a:r>
            </a:p>
          </p:txBody>
        </p:sp>
        <p:sp>
          <p:nvSpPr>
            <p:cNvPr id="440" name="Gwiazda 8-ramienna 439"/>
            <p:cNvSpPr/>
            <p:nvPr/>
          </p:nvSpPr>
          <p:spPr>
            <a:xfrm>
              <a:off x="7731860" y="6022388"/>
              <a:ext cx="629899" cy="508052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1</a:t>
              </a:r>
            </a:p>
          </p:txBody>
        </p:sp>
        <p:sp>
          <p:nvSpPr>
            <p:cNvPr id="446" name="Gwiazda 8-ramienna 445"/>
            <p:cNvSpPr/>
            <p:nvPr/>
          </p:nvSpPr>
          <p:spPr>
            <a:xfrm>
              <a:off x="4542240" y="4740140"/>
              <a:ext cx="612000" cy="504000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8</a:t>
              </a:r>
            </a:p>
          </p:txBody>
        </p:sp>
        <p:sp>
          <p:nvSpPr>
            <p:cNvPr id="447" name="Gwiazda 8-ramienna 446"/>
            <p:cNvSpPr/>
            <p:nvPr/>
          </p:nvSpPr>
          <p:spPr>
            <a:xfrm>
              <a:off x="5144455" y="4486115"/>
              <a:ext cx="612000" cy="468000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7</a:t>
              </a:r>
            </a:p>
          </p:txBody>
        </p:sp>
        <p:sp>
          <p:nvSpPr>
            <p:cNvPr id="449" name="Gwiazda 8-ramienna 448"/>
            <p:cNvSpPr/>
            <p:nvPr/>
          </p:nvSpPr>
          <p:spPr>
            <a:xfrm>
              <a:off x="5635859" y="4515045"/>
              <a:ext cx="612000" cy="504000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6</a:t>
              </a:r>
            </a:p>
          </p:txBody>
        </p:sp>
        <p:sp>
          <p:nvSpPr>
            <p:cNvPr id="483" name="Gwiazda 8-ramienna 482"/>
            <p:cNvSpPr/>
            <p:nvPr/>
          </p:nvSpPr>
          <p:spPr>
            <a:xfrm>
              <a:off x="6065306" y="4629663"/>
              <a:ext cx="612000" cy="504000"/>
            </a:xfrm>
            <a:prstGeom prst="star8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5</a:t>
              </a:r>
            </a:p>
          </p:txBody>
        </p:sp>
      </p:grpSp>
      <p:sp>
        <p:nvSpPr>
          <p:cNvPr id="22" name="Gwiazda 8-ramienna 21"/>
          <p:cNvSpPr/>
          <p:nvPr/>
        </p:nvSpPr>
        <p:spPr>
          <a:xfrm>
            <a:off x="3094933" y="3274460"/>
            <a:ext cx="629899" cy="508052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10</a:t>
            </a:r>
          </a:p>
        </p:txBody>
      </p:sp>
      <p:sp>
        <p:nvSpPr>
          <p:cNvPr id="23" name="Gwiazda 8-ramienna 22"/>
          <p:cNvSpPr/>
          <p:nvPr/>
        </p:nvSpPr>
        <p:spPr>
          <a:xfrm>
            <a:off x="1777762" y="3851403"/>
            <a:ext cx="629899" cy="508052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11</a:t>
            </a:r>
          </a:p>
        </p:txBody>
      </p:sp>
      <p:sp>
        <p:nvSpPr>
          <p:cNvPr id="24" name="Gwiazda 8-ramienna 23"/>
          <p:cNvSpPr/>
          <p:nvPr/>
        </p:nvSpPr>
        <p:spPr>
          <a:xfrm>
            <a:off x="1524001" y="3318004"/>
            <a:ext cx="629899" cy="508052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12</a:t>
            </a:r>
          </a:p>
        </p:txBody>
      </p:sp>
      <p:sp>
        <p:nvSpPr>
          <p:cNvPr id="25" name="Gwiazda 8-ramienna 24"/>
          <p:cNvSpPr/>
          <p:nvPr/>
        </p:nvSpPr>
        <p:spPr>
          <a:xfrm>
            <a:off x="1872344" y="2621318"/>
            <a:ext cx="629899" cy="508052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13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032119"/>
              </p:ext>
            </p:extLst>
          </p:nvPr>
        </p:nvGraphicFramePr>
        <p:xfrm>
          <a:off x="10035340" y="106600"/>
          <a:ext cx="1617835" cy="6665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835">
                  <a:extLst>
                    <a:ext uri="{9D8B030D-6E8A-4147-A177-3AD203B41FA5}">
                      <a16:colId xmlns:a16="http://schemas.microsoft.com/office/drawing/2014/main" xmlns="" val="330475104"/>
                    </a:ext>
                  </a:extLst>
                </a:gridCol>
              </a:tblGrid>
              <a:tr h="541413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Uwagi</a:t>
                      </a:r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431526643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784715087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848343672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807915654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3113166327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3147888738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209212866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677490578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710779189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905804002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031892874"/>
                  </a:ext>
                </a:extLst>
              </a:tr>
              <a:tr h="439976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2429971602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871694287"/>
                  </a:ext>
                </a:extLst>
              </a:tr>
              <a:tr h="520757">
                <a:tc>
                  <a:txBody>
                    <a:bodyPr/>
                    <a:lstStyle/>
                    <a:p>
                      <a:pPr algn="ctr"/>
                      <a:endParaRPr lang="pl-PL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/>
                </a:tc>
                <a:extLst>
                  <a:ext uri="{0D108BD9-81ED-4DB2-BD59-A6C34878D82A}">
                    <a16:rowId xmlns:a16="http://schemas.microsoft.com/office/drawing/2014/main" xmlns="" val="1137027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111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105</Words>
  <Application>Microsoft Office PowerPoint</Application>
  <PresentationFormat>Niestandardowy</PresentationFormat>
  <Paragraphs>62</Paragraphs>
  <Slides>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Company>Resort Obrony Narodowej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Wrzyszcz Daniel</dc:creator>
  <cp:lastModifiedBy>Szef komunk.społ</cp:lastModifiedBy>
  <cp:revision>4</cp:revision>
  <cp:lastPrinted>2017-12-27T12:39:12Z</cp:lastPrinted>
  <dcterms:created xsi:type="dcterms:W3CDTF">2017-12-27T08:50:38Z</dcterms:created>
  <dcterms:modified xsi:type="dcterms:W3CDTF">2017-12-28T11:12:35Z</dcterms:modified>
</cp:coreProperties>
</file>